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20"/>
  </p:notesMasterIdLst>
  <p:sldIdLst>
    <p:sldId id="257" r:id="rId4"/>
    <p:sldId id="269" r:id="rId5"/>
    <p:sldId id="258" r:id="rId6"/>
    <p:sldId id="270" r:id="rId7"/>
    <p:sldId id="259" r:id="rId8"/>
    <p:sldId id="271" r:id="rId9"/>
    <p:sldId id="272" r:id="rId10"/>
    <p:sldId id="273" r:id="rId11"/>
    <p:sldId id="274" r:id="rId12"/>
    <p:sldId id="275" r:id="rId13"/>
    <p:sldId id="276" r:id="rId14"/>
    <p:sldId id="277" r:id="rId15"/>
    <p:sldId id="278" r:id="rId16"/>
    <p:sldId id="279" r:id="rId17"/>
    <p:sldId id="280" r:id="rId18"/>
    <p:sldId id="28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p:cViewPr varScale="1">
        <p:scale>
          <a:sx n="74" d="100"/>
          <a:sy n="74" d="100"/>
        </p:scale>
        <p:origin x="60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2.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E6D5ED-2FF5-493A-99BA-292F2F985B41}" type="datetimeFigureOut">
              <a:rPr lang="en-US" smtClean="0"/>
              <a:t>7/22/2015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B49D86-B153-4439-AFA4-3C13CF73A291}" type="slidenum">
              <a:rPr lang="en-US" smtClean="0"/>
              <a:t>‹#›</a:t>
            </a:fld>
            <a:endParaRPr lang="en-US"/>
          </a:p>
        </p:txBody>
      </p:sp>
    </p:spTree>
    <p:extLst>
      <p:ext uri="{BB962C8B-B14F-4D97-AF65-F5344CB8AC3E}">
        <p14:creationId xmlns:p14="http://schemas.microsoft.com/office/powerpoint/2010/main" val="2111710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7/22/2015 10:17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284680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7/22/2015 10:17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2151588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7/22/2015 10:17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5665457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7/22/2015 10:17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3382739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7/22/2015 10:17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15</a:t>
            </a:fld>
            <a:endParaRPr lang="en-US" dirty="0"/>
          </a:p>
        </p:txBody>
      </p:sp>
    </p:spTree>
    <p:extLst>
      <p:ext uri="{BB962C8B-B14F-4D97-AF65-F5344CB8AC3E}">
        <p14:creationId xmlns:p14="http://schemas.microsoft.com/office/powerpoint/2010/main" val="3210179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www.remind101.com/" TargetMode="External"/><Relationship Id="rId2" Type="http://schemas.openxmlformats.org/officeDocument/2006/relationships/hyperlink" Target="http://www.classdojo.com/" TargetMode="External"/><Relationship Id="rId1" Type="http://schemas.openxmlformats.org/officeDocument/2006/relationships/slideLayout" Target="../slideLayouts/slideLayout4.xml"/><Relationship Id="rId5" Type="http://schemas.openxmlformats.org/officeDocument/2006/relationships/image" Target="../media/image13.png"/><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hyperlink" Target="https://todaysmeet.com/AwesomeSession" TargetMode="External"/><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www.edpuzzle.com/"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schoolwires.henry.k12.ga.us/Page/63713"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hyperlink" Target="http://www.ifaketext.com/"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todaysmeet.com/AwesomeSession" TargetMode="External"/><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www.teacherspayteachers.com/" TargetMode="External"/><Relationship Id="rId2" Type="http://schemas.openxmlformats.org/officeDocument/2006/relationships/hyperlink" Target="http://www.pinterest.com/" TargetMode="Externa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s://www.plickers.com/"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1" y="1905000"/>
            <a:ext cx="7681912" cy="2133600"/>
          </a:xfrm>
        </p:spPr>
        <p:txBody>
          <a:bodyPr/>
          <a:lstStyle/>
          <a:p>
            <a:pPr algn="ctr"/>
            <a:r>
              <a:rPr lang="en-US" dirty="0" smtClean="0"/>
              <a:t>Technology tools for the Tech</a:t>
            </a:r>
            <a:br>
              <a:rPr lang="en-US" dirty="0" smtClean="0"/>
            </a:br>
            <a:r>
              <a:rPr lang="en-US" dirty="0" smtClean="0"/>
              <a:t>“Un” Enabled </a:t>
            </a:r>
            <a:br>
              <a:rPr lang="en-US" dirty="0" smtClean="0"/>
            </a:br>
            <a:r>
              <a:rPr lang="en-US" dirty="0" smtClean="0"/>
              <a:t>Teacher and Classroom</a:t>
            </a:r>
            <a:endParaRPr lang="en-US" dirty="0"/>
          </a:p>
        </p:txBody>
      </p:sp>
      <p:sp>
        <p:nvSpPr>
          <p:cNvPr id="3" name="Subtitle 2"/>
          <p:cNvSpPr>
            <a:spLocks noGrp="1"/>
          </p:cNvSpPr>
          <p:nvPr>
            <p:ph type="subTitle" idx="1"/>
          </p:nvPr>
        </p:nvSpPr>
        <p:spPr>
          <a:xfrm>
            <a:off x="730250" y="4572000"/>
            <a:ext cx="7681913" cy="1370012"/>
          </a:xfrm>
        </p:spPr>
        <p:txBody>
          <a:bodyPr>
            <a:normAutofit/>
          </a:bodyPr>
          <a:lstStyle/>
          <a:p>
            <a:pPr algn="ctr"/>
            <a:r>
              <a:rPr lang="en-US" dirty="0" smtClean="0"/>
              <a:t>Mrs. LaRita Wiggins and Mrs. Karen Lewis </a:t>
            </a:r>
          </a:p>
          <a:p>
            <a:pPr algn="ctr"/>
            <a:r>
              <a:rPr lang="en-US" dirty="0" smtClean="0"/>
              <a:t>Henry County Technology Conference </a:t>
            </a:r>
          </a:p>
          <a:p>
            <a:pPr algn="ctr"/>
            <a:r>
              <a:rPr lang="en-US" dirty="0" smtClean="0"/>
              <a:t>July 22, 2015 </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9000" y="152400"/>
            <a:ext cx="2087326" cy="1581150"/>
          </a:xfrm>
          <a:prstGeom prst="rect">
            <a:avLst/>
          </a:prstGeom>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763000" cy="760412"/>
          </a:xfrm>
        </p:spPr>
        <p:txBody>
          <a:bodyPr>
            <a:normAutofit fontScale="90000"/>
          </a:bodyPr>
          <a:lstStyle/>
          <a:p>
            <a:pPr algn="ctr"/>
            <a:r>
              <a:rPr lang="en-US" dirty="0" smtClean="0"/>
              <a:t>Preparing in advance makes everything  easier at the end of the school year.</a:t>
            </a:r>
            <a:endParaRPr lang="en-US" dirty="0"/>
          </a:p>
        </p:txBody>
      </p:sp>
      <p:sp>
        <p:nvSpPr>
          <p:cNvPr id="3" name="Content Placeholder 2"/>
          <p:cNvSpPr>
            <a:spLocks noGrp="1"/>
          </p:cNvSpPr>
          <p:nvPr>
            <p:ph idx="1"/>
          </p:nvPr>
        </p:nvSpPr>
        <p:spPr>
          <a:xfrm>
            <a:off x="383146" y="1621206"/>
            <a:ext cx="8382000" cy="4235006"/>
          </a:xfrm>
        </p:spPr>
        <p:txBody>
          <a:bodyPr/>
          <a:lstStyle/>
          <a:p>
            <a:r>
              <a:rPr lang="en-US" dirty="0" smtClean="0"/>
              <a:t>Print out the </a:t>
            </a:r>
            <a:r>
              <a:rPr lang="en-US" dirty="0" err="1"/>
              <a:t>P</a:t>
            </a:r>
            <a:r>
              <a:rPr lang="en-US" dirty="0" err="1" smtClean="0"/>
              <a:t>licker</a:t>
            </a:r>
            <a:r>
              <a:rPr lang="en-US" dirty="0" smtClean="0"/>
              <a:t> cards for your students.</a:t>
            </a:r>
          </a:p>
          <a:p>
            <a:pPr marL="0" indent="0">
              <a:buNone/>
            </a:pPr>
            <a:endParaRPr lang="en-US" dirty="0"/>
          </a:p>
          <a:p>
            <a:r>
              <a:rPr lang="en-US" dirty="0" smtClean="0"/>
              <a:t>Warning – DO NOT LAMINATE CARDS </a:t>
            </a:r>
          </a:p>
          <a:p>
            <a:endParaRPr lang="en-US" dirty="0" smtClean="0"/>
          </a:p>
          <a:p>
            <a:r>
              <a:rPr lang="en-US" dirty="0" smtClean="0"/>
              <a:t>Create your classes – it’s really not that hard!</a:t>
            </a:r>
          </a:p>
          <a:p>
            <a:pPr marL="0" indent="0">
              <a:buNone/>
            </a:pPr>
            <a:r>
              <a:rPr lang="en-US" dirty="0"/>
              <a:t> </a:t>
            </a:r>
            <a:r>
              <a:rPr lang="en-US" dirty="0" smtClean="0"/>
              <a:t>          (Class creation example by Ms. Lewis) </a:t>
            </a:r>
          </a:p>
          <a:p>
            <a:pPr marL="0" indent="0">
              <a:buNone/>
            </a:pPr>
            <a:endParaRPr lang="en-US" dirty="0" smtClean="0"/>
          </a:p>
          <a:p>
            <a:endParaRPr lang="en-US" dirty="0" smtClean="0"/>
          </a:p>
        </p:txBody>
      </p:sp>
      <p:pic>
        <p:nvPicPr>
          <p:cNvPr id="1039" name="Picture 15" descr="C:\Users\Taliba\AppData\Local\Microsoft\Windows\Temporary Internet Files\Content.IE5\S98RRVJ8\warning-sign11[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2209800"/>
            <a:ext cx="1773381" cy="14796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833978"/>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Accessing and Archiving Reports</a:t>
            </a:r>
            <a:endParaRPr lang="en-US" dirty="0"/>
          </a:p>
        </p:txBody>
      </p:sp>
      <p:sp>
        <p:nvSpPr>
          <p:cNvPr id="3" name="Content Placeholder 2"/>
          <p:cNvSpPr>
            <a:spLocks noGrp="1"/>
          </p:cNvSpPr>
          <p:nvPr>
            <p:ph idx="1"/>
          </p:nvPr>
        </p:nvSpPr>
        <p:spPr>
          <a:xfrm>
            <a:off x="381000" y="1412875"/>
            <a:ext cx="8382000" cy="3594830"/>
          </a:xfrm>
        </p:spPr>
        <p:txBody>
          <a:bodyPr/>
          <a:lstStyle/>
          <a:p>
            <a:pPr marL="0" indent="0">
              <a:buNone/>
            </a:pPr>
            <a:r>
              <a:rPr lang="en-US" dirty="0" smtClean="0"/>
              <a:t>Just a click of the button</a:t>
            </a:r>
            <a:r>
              <a:rPr lang="en-US" dirty="0" smtClean="0"/>
              <a:t>!</a:t>
            </a:r>
          </a:p>
          <a:p>
            <a:pPr marL="0" indent="0">
              <a:buNone/>
            </a:pPr>
            <a:endParaRPr lang="en-US" dirty="0"/>
          </a:p>
          <a:p>
            <a:pPr marL="0" indent="0">
              <a:buNone/>
            </a:pPr>
            <a:r>
              <a:rPr lang="en-US" dirty="0" smtClean="0"/>
              <a:t>Tools needed: LCD Projector</a:t>
            </a:r>
            <a:br>
              <a:rPr lang="en-US" dirty="0" smtClean="0"/>
            </a:br>
            <a:r>
              <a:rPr lang="en-US" dirty="0" smtClean="0"/>
              <a:t>and 1 computer. </a:t>
            </a:r>
            <a:endParaRPr lang="en-US" dirty="0" smtClean="0"/>
          </a:p>
          <a:p>
            <a:pPr marL="0" indent="0">
              <a:buNone/>
            </a:pPr>
            <a:endParaRPr lang="en-US" dirty="0"/>
          </a:p>
          <a:p>
            <a:pPr marL="0" indent="0">
              <a:buNone/>
            </a:pPr>
            <a:endParaRPr lang="en-US" dirty="0" smtClean="0"/>
          </a:p>
          <a:p>
            <a:pPr marL="0" indent="0">
              <a:buNone/>
            </a:pPr>
            <a:endParaRPr lang="en-US" dirty="0"/>
          </a:p>
        </p:txBody>
      </p:sp>
      <p:pic>
        <p:nvPicPr>
          <p:cNvPr id="2053" name="Picture 5" descr="C:\Users\Taliba\AppData\Local\Microsoft\Windows\Temporary Internet Files\Content.IE5\Z0NIINBD\vfLae[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1981200"/>
            <a:ext cx="3352800" cy="3352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0036697"/>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30188"/>
            <a:ext cx="8839200" cy="553998"/>
          </a:xfrm>
        </p:spPr>
        <p:txBody>
          <a:bodyPr/>
          <a:lstStyle/>
          <a:p>
            <a:pPr algn="ctr"/>
            <a:r>
              <a:rPr lang="en-US" sz="4000" dirty="0" smtClean="0"/>
              <a:t>Communicate, Communicate, Communicate </a:t>
            </a:r>
            <a:endParaRPr lang="en-US" sz="4000" dirty="0"/>
          </a:p>
        </p:txBody>
      </p:sp>
      <p:sp>
        <p:nvSpPr>
          <p:cNvPr id="3" name="Content Placeholder 2"/>
          <p:cNvSpPr>
            <a:spLocks noGrp="1"/>
          </p:cNvSpPr>
          <p:nvPr>
            <p:ph idx="1"/>
          </p:nvPr>
        </p:nvSpPr>
        <p:spPr>
          <a:xfrm>
            <a:off x="76200" y="914400"/>
            <a:ext cx="8610600" cy="6844951"/>
          </a:xfrm>
        </p:spPr>
        <p:txBody>
          <a:bodyPr/>
          <a:lstStyle/>
          <a:p>
            <a:pPr marL="0" indent="0">
              <a:buNone/>
            </a:pPr>
            <a:r>
              <a:rPr lang="en-US" dirty="0" smtClean="0">
                <a:hlinkClick r:id="rId2"/>
              </a:rPr>
              <a:t>www.classdojo.com</a:t>
            </a:r>
            <a:endParaRPr lang="en-US" dirty="0" smtClean="0"/>
          </a:p>
          <a:p>
            <a:pPr>
              <a:buFont typeface="Wingdings" panose="05000000000000000000" pitchFamily="2" charset="2"/>
              <a:buChar char="Ø"/>
            </a:pPr>
            <a:r>
              <a:rPr lang="en-US" dirty="0" smtClean="0"/>
              <a:t>Classroom Management</a:t>
            </a:r>
          </a:p>
          <a:p>
            <a:pPr>
              <a:buFont typeface="Wingdings" panose="05000000000000000000" pitchFamily="2" charset="2"/>
              <a:buChar char="Ø"/>
            </a:pPr>
            <a:r>
              <a:rPr lang="en-US" dirty="0" smtClean="0"/>
              <a:t>Random name caller</a:t>
            </a:r>
          </a:p>
          <a:p>
            <a:pPr>
              <a:buFont typeface="Wingdings" panose="05000000000000000000" pitchFamily="2" charset="2"/>
              <a:buChar char="Ø"/>
            </a:pPr>
            <a:r>
              <a:rPr lang="en-US" dirty="0" smtClean="0"/>
              <a:t>Daily email to parents</a:t>
            </a:r>
          </a:p>
          <a:p>
            <a:pPr>
              <a:buFont typeface="Wingdings" panose="05000000000000000000" pitchFamily="2" charset="2"/>
              <a:buChar char="Ø"/>
            </a:pPr>
            <a:r>
              <a:rPr lang="en-US" dirty="0" smtClean="0"/>
              <a:t>MTSS Intervention </a:t>
            </a:r>
          </a:p>
          <a:p>
            <a:pPr>
              <a:buFont typeface="Wingdings" panose="05000000000000000000" pitchFamily="2" charset="2"/>
              <a:buChar char="Ø"/>
            </a:pPr>
            <a:r>
              <a:rPr lang="en-US" dirty="0" smtClean="0"/>
              <a:t>Email reminders</a:t>
            </a:r>
          </a:p>
          <a:p>
            <a:pPr>
              <a:buFont typeface="Wingdings" panose="05000000000000000000" pitchFamily="2" charset="2"/>
              <a:buChar char="Ø"/>
            </a:pPr>
            <a:r>
              <a:rPr lang="en-US" dirty="0" smtClean="0"/>
              <a:t>Visual representation of behavior</a:t>
            </a:r>
          </a:p>
          <a:p>
            <a:pPr>
              <a:buFont typeface="Wingdings" panose="05000000000000000000" pitchFamily="2" charset="2"/>
              <a:buChar char="Ø"/>
            </a:pPr>
            <a:r>
              <a:rPr lang="en-US" dirty="0" smtClean="0"/>
              <a:t>Data tracking</a:t>
            </a:r>
          </a:p>
          <a:p>
            <a:pPr marL="0" indent="0">
              <a:buNone/>
            </a:pPr>
            <a:r>
              <a:rPr lang="en-US" dirty="0" smtClean="0">
                <a:hlinkClick r:id="rId3"/>
              </a:rPr>
              <a:t>www.remind101.com</a:t>
            </a:r>
            <a:r>
              <a:rPr lang="en-US" dirty="0" smtClean="0"/>
              <a:t>                      </a:t>
            </a:r>
          </a:p>
          <a:p>
            <a:pPr>
              <a:buFont typeface="Wingdings" panose="05000000000000000000" pitchFamily="2" charset="2"/>
              <a:buChar char="Ø"/>
            </a:pPr>
            <a:r>
              <a:rPr lang="en-US" dirty="0" smtClean="0"/>
              <a:t>Send text reminders about your class to parents and students. </a:t>
            </a:r>
          </a:p>
          <a:p>
            <a:pPr marL="0" indent="0">
              <a:buNone/>
            </a:pPr>
            <a:endParaRPr lang="en-US" dirty="0"/>
          </a:p>
          <a:p>
            <a:pPr marL="0" indent="0">
              <a:buNone/>
            </a:pPr>
            <a:endParaRPr lang="en-US" dirty="0" smtClean="0"/>
          </a:p>
        </p:txBody>
      </p:sp>
      <p:pic>
        <p:nvPicPr>
          <p:cNvPr id="4" name="Picture 3"/>
          <p:cNvPicPr>
            <a:picLocks noChangeAspect="1"/>
          </p:cNvPicPr>
          <p:nvPr/>
        </p:nvPicPr>
        <p:blipFill>
          <a:blip r:embed="rId4"/>
          <a:stretch>
            <a:fillRect/>
          </a:stretch>
        </p:blipFill>
        <p:spPr>
          <a:xfrm>
            <a:off x="5410200" y="1828800"/>
            <a:ext cx="3028950" cy="1514475"/>
          </a:xfrm>
          <a:prstGeom prst="rect">
            <a:avLst/>
          </a:prstGeom>
        </p:spPr>
      </p:pic>
      <p:pic>
        <p:nvPicPr>
          <p:cNvPr id="5" name="Picture 4"/>
          <p:cNvPicPr>
            <a:picLocks noChangeAspect="1"/>
          </p:cNvPicPr>
          <p:nvPr/>
        </p:nvPicPr>
        <p:blipFill>
          <a:blip r:embed="rId5"/>
          <a:stretch>
            <a:fillRect/>
          </a:stretch>
        </p:blipFill>
        <p:spPr>
          <a:xfrm>
            <a:off x="5086350" y="4572000"/>
            <a:ext cx="3352800" cy="1092006"/>
          </a:xfrm>
          <a:prstGeom prst="rect">
            <a:avLst/>
          </a:prstGeom>
        </p:spPr>
      </p:pic>
    </p:spTree>
    <p:extLst>
      <p:ext uri="{BB962C8B-B14F-4D97-AF65-F5344CB8AC3E}">
        <p14:creationId xmlns:p14="http://schemas.microsoft.com/office/powerpoint/2010/main" val="3758734539"/>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www.TodaysMeet.com </a:t>
            </a:r>
            <a:endParaRPr lang="en-US" dirty="0"/>
          </a:p>
        </p:txBody>
      </p:sp>
      <p:sp>
        <p:nvSpPr>
          <p:cNvPr id="3" name="Text Placeholder 2"/>
          <p:cNvSpPr>
            <a:spLocks noGrp="1"/>
          </p:cNvSpPr>
          <p:nvPr>
            <p:ph type="body" sz="quarter" idx="10"/>
          </p:nvPr>
        </p:nvSpPr>
        <p:spPr>
          <a:xfrm>
            <a:off x="381000" y="1411552"/>
            <a:ext cx="8382000" cy="3397853"/>
          </a:xfrm>
        </p:spPr>
        <p:txBody>
          <a:bodyPr/>
          <a:lstStyle/>
          <a:p>
            <a:r>
              <a:rPr lang="en-US" dirty="0" smtClean="0"/>
              <a:t>Checking the “parking lot” for questions </a:t>
            </a:r>
          </a:p>
          <a:p>
            <a:r>
              <a:rPr lang="en-US" dirty="0" smtClean="0"/>
              <a:t>Post one idea you can try the first week  of school</a:t>
            </a:r>
          </a:p>
          <a:p>
            <a:r>
              <a:rPr lang="en-US" dirty="0" smtClean="0"/>
              <a:t>Share how you will use one </a:t>
            </a:r>
            <a:br>
              <a:rPr lang="en-US" dirty="0" smtClean="0"/>
            </a:br>
            <a:r>
              <a:rPr lang="en-US" dirty="0" smtClean="0"/>
              <a:t>of the tools discussed so far</a:t>
            </a:r>
            <a:br>
              <a:rPr lang="en-US" dirty="0" smtClean="0"/>
            </a:br>
            <a:r>
              <a:rPr lang="en-US" dirty="0" smtClean="0"/>
              <a:t>in this AWESOME session! </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40003" y="2639111"/>
            <a:ext cx="2590800" cy="2590800"/>
          </a:xfrm>
          <a:prstGeom prst="rect">
            <a:avLst/>
          </a:prstGeom>
        </p:spPr>
      </p:pic>
      <p:sp>
        <p:nvSpPr>
          <p:cNvPr id="6" name="Rectangle 5"/>
          <p:cNvSpPr/>
          <p:nvPr/>
        </p:nvSpPr>
        <p:spPr>
          <a:xfrm>
            <a:off x="228600" y="5453440"/>
            <a:ext cx="8686800" cy="1200329"/>
          </a:xfrm>
          <a:prstGeom prst="rect">
            <a:avLst/>
          </a:prstGeom>
        </p:spPr>
        <p:txBody>
          <a:bodyPr wrap="square">
            <a:spAutoFit/>
          </a:bodyPr>
          <a:lstStyle/>
          <a:p>
            <a:r>
              <a:rPr lang="en-US" sz="3600" b="1" dirty="0">
                <a:hlinkClick r:id="rId3"/>
              </a:rPr>
              <a:t>https://</a:t>
            </a:r>
            <a:r>
              <a:rPr lang="en-US" sz="3600" b="1" dirty="0" smtClean="0">
                <a:hlinkClick r:id="rId3"/>
              </a:rPr>
              <a:t>todaysmeet.com/AwesomeSession</a:t>
            </a:r>
            <a:endParaRPr lang="en-US" sz="3600" b="1" dirty="0" smtClean="0"/>
          </a:p>
          <a:p>
            <a:endParaRPr lang="en-US" sz="3600" b="1" dirty="0"/>
          </a:p>
        </p:txBody>
      </p:sp>
    </p:spTree>
    <p:extLst>
      <p:ext uri="{BB962C8B-B14F-4D97-AF65-F5344CB8AC3E}">
        <p14:creationId xmlns:p14="http://schemas.microsoft.com/office/powerpoint/2010/main" val="4134019639"/>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lstStyle/>
          <a:p>
            <a:pPr algn="ctr"/>
            <a:r>
              <a:rPr lang="en-US" dirty="0" smtClean="0">
                <a:hlinkClick r:id="rId2"/>
              </a:rPr>
              <a:t>www.edpuzzle.com</a:t>
            </a:r>
            <a:r>
              <a:rPr lang="en-US" dirty="0" smtClean="0"/>
              <a:t/>
            </a:r>
            <a:br>
              <a:rPr lang="en-US" dirty="0" smtClean="0"/>
            </a:br>
            <a:r>
              <a:rPr lang="en-US" dirty="0" smtClean="0"/>
              <a:t>Make any video your lesson!</a:t>
            </a:r>
            <a:endParaRPr lang="en-US" dirty="0"/>
          </a:p>
        </p:txBody>
      </p:sp>
      <p:sp>
        <p:nvSpPr>
          <p:cNvPr id="3" name="Text Placeholder 2"/>
          <p:cNvSpPr>
            <a:spLocks noGrp="1"/>
          </p:cNvSpPr>
          <p:nvPr>
            <p:ph type="body" sz="quarter" idx="10"/>
          </p:nvPr>
        </p:nvSpPr>
        <p:spPr>
          <a:xfrm>
            <a:off x="381000" y="1676400"/>
            <a:ext cx="8382000" cy="5318379"/>
          </a:xfrm>
        </p:spPr>
        <p:txBody>
          <a:bodyPr/>
          <a:lstStyle/>
          <a:p>
            <a:pPr>
              <a:buFont typeface="Wingdings" panose="05000000000000000000" pitchFamily="2" charset="2"/>
              <a:buChar char="Ø"/>
            </a:pPr>
            <a:r>
              <a:rPr lang="en-US" dirty="0" smtClean="0"/>
              <a:t>Flipped classroom resource</a:t>
            </a:r>
          </a:p>
          <a:p>
            <a:pPr>
              <a:buFont typeface="Wingdings" panose="05000000000000000000" pitchFamily="2" charset="2"/>
              <a:buChar char="Ø"/>
            </a:pPr>
            <a:r>
              <a:rPr lang="en-US" dirty="0" smtClean="0"/>
              <a:t>Choose a video based on content needs</a:t>
            </a:r>
          </a:p>
          <a:p>
            <a:pPr>
              <a:buFont typeface="Wingdings" panose="05000000000000000000" pitchFamily="2" charset="2"/>
              <a:buChar char="Ø"/>
            </a:pPr>
            <a:r>
              <a:rPr lang="en-US" dirty="0" smtClean="0"/>
              <a:t>Edit the video </a:t>
            </a:r>
          </a:p>
          <a:p>
            <a:pPr>
              <a:buFont typeface="Wingdings" panose="05000000000000000000" pitchFamily="2" charset="2"/>
              <a:buChar char="Ø"/>
            </a:pPr>
            <a:r>
              <a:rPr lang="en-US" dirty="0" smtClean="0"/>
              <a:t>Insert your voice over  the video</a:t>
            </a:r>
          </a:p>
          <a:p>
            <a:pPr>
              <a:buFont typeface="Wingdings" panose="05000000000000000000" pitchFamily="2" charset="2"/>
              <a:buChar char="Ø"/>
            </a:pPr>
            <a:r>
              <a:rPr lang="en-US" dirty="0" smtClean="0"/>
              <a:t>Insert questions (quizzes) any place in the video</a:t>
            </a:r>
          </a:p>
          <a:p>
            <a:pPr>
              <a:buFont typeface="Wingdings" panose="05000000000000000000" pitchFamily="2" charset="2"/>
              <a:buChar char="Ø"/>
            </a:pPr>
            <a:r>
              <a:rPr lang="en-US" dirty="0" smtClean="0"/>
              <a:t> Make your own class on </a:t>
            </a:r>
            <a:r>
              <a:rPr lang="en-US" dirty="0" err="1" smtClean="0"/>
              <a:t>Edpuzzle</a:t>
            </a:r>
            <a:endParaRPr lang="en-US" dirty="0" smtClean="0"/>
          </a:p>
          <a:p>
            <a:pPr>
              <a:buFont typeface="Wingdings" panose="05000000000000000000" pitchFamily="2" charset="2"/>
              <a:buChar char="Ø"/>
            </a:pPr>
            <a:r>
              <a:rPr lang="en-US" dirty="0" smtClean="0"/>
              <a:t>View the tutorials and play (Genius minutes!)</a:t>
            </a:r>
          </a:p>
          <a:p>
            <a:pPr marL="0" indent="0">
              <a:buNone/>
            </a:pPr>
            <a:endParaRPr lang="en-US" dirty="0"/>
          </a:p>
          <a:p>
            <a:pPr marL="0" indent="0">
              <a:buNone/>
            </a:pPr>
            <a:endParaRPr lang="en-US" dirty="0" smtClean="0"/>
          </a:p>
          <a:p>
            <a:endParaRPr lang="en-US" dirty="0" smtClean="0"/>
          </a:p>
        </p:txBody>
      </p:sp>
    </p:spTree>
    <p:extLst>
      <p:ext uri="{BB962C8B-B14F-4D97-AF65-F5344CB8AC3E}">
        <p14:creationId xmlns:p14="http://schemas.microsoft.com/office/powerpoint/2010/main" val="3937785313"/>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905000"/>
            <a:ext cx="9067799" cy="2133600"/>
          </a:xfrm>
        </p:spPr>
        <p:txBody>
          <a:bodyPr/>
          <a:lstStyle/>
          <a:p>
            <a:pPr algn="ctr"/>
            <a:r>
              <a:rPr lang="en-US" sz="4000" dirty="0" smtClean="0"/>
              <a:t>Competencies for this session: </a:t>
            </a:r>
            <a:br>
              <a:rPr lang="en-US" sz="4000" dirty="0" smtClean="0"/>
            </a:br>
            <a:r>
              <a:rPr lang="en-US" sz="3200" dirty="0" smtClean="0"/>
              <a:t>I can  engage students using technology</a:t>
            </a:r>
            <a:r>
              <a:rPr lang="en-US" sz="4400" dirty="0" smtClean="0"/>
              <a:t>. </a:t>
            </a:r>
            <a:br>
              <a:rPr lang="en-US" sz="4400" dirty="0" smtClean="0"/>
            </a:br>
            <a:r>
              <a:rPr lang="en-US" sz="3200" dirty="0" smtClean="0"/>
              <a:t>I can use technology to work efficiently .</a:t>
            </a:r>
            <a:br>
              <a:rPr lang="en-US" sz="3200" dirty="0" smtClean="0"/>
            </a:br>
            <a:r>
              <a:rPr lang="en-US" sz="2800" dirty="0" smtClean="0"/>
              <a:t>I can integrate technology in my class even if  I have limited resources. </a:t>
            </a:r>
            <a:endParaRPr lang="en-US" sz="3200" dirty="0"/>
          </a:p>
        </p:txBody>
      </p:sp>
      <p:sp>
        <p:nvSpPr>
          <p:cNvPr id="3" name="Subtitle 2"/>
          <p:cNvSpPr>
            <a:spLocks noGrp="1"/>
          </p:cNvSpPr>
          <p:nvPr>
            <p:ph type="subTitle" idx="1"/>
          </p:nvPr>
        </p:nvSpPr>
        <p:spPr>
          <a:xfrm>
            <a:off x="692942" y="4572000"/>
            <a:ext cx="7681913" cy="1676400"/>
          </a:xfrm>
        </p:spPr>
        <p:txBody>
          <a:bodyPr>
            <a:normAutofit/>
          </a:bodyPr>
          <a:lstStyle/>
          <a:p>
            <a:pPr algn="ctr"/>
            <a:r>
              <a:rPr lang="en-US" dirty="0" smtClean="0"/>
              <a:t>Do you have the tools you need to achieve these competencies? </a:t>
            </a:r>
          </a:p>
          <a:p>
            <a:pPr algn="ctr"/>
            <a:endParaRPr lang="en-US" dirty="0" smtClean="0"/>
          </a:p>
          <a:p>
            <a:pPr algn="ctr"/>
            <a:endParaRPr lang="en-US" dirty="0" smtClean="0"/>
          </a:p>
          <a:p>
            <a:pPr algn="ct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9000" y="152400"/>
            <a:ext cx="2087326" cy="1581150"/>
          </a:xfrm>
          <a:prstGeom prst="rect">
            <a:avLst/>
          </a:prstGeom>
        </p:spPr>
      </p:pic>
    </p:spTree>
    <p:extLst>
      <p:ext uri="{BB962C8B-B14F-4D97-AF65-F5344CB8AC3E}">
        <p14:creationId xmlns:p14="http://schemas.microsoft.com/office/powerpoint/2010/main" val="3180280850"/>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49805"/>
            <a:ext cx="8534400" cy="1523494"/>
          </a:xfrm>
        </p:spPr>
        <p:txBody>
          <a:bodyPr/>
          <a:lstStyle/>
          <a:p>
            <a:pPr algn="ctr"/>
            <a:r>
              <a:rPr lang="en-US" dirty="0" smtClean="0"/>
              <a:t/>
            </a:r>
            <a:br>
              <a:rPr lang="en-US" dirty="0" smtClean="0"/>
            </a:br>
            <a:r>
              <a:rPr lang="en-US" sz="3600" dirty="0" smtClean="0"/>
              <a:t>This presentation can be accessed on Mrs. Wiggins’ school web page @ Austin Road Middle </a:t>
            </a:r>
            <a:endParaRPr lang="en-US" sz="3600" dirty="0"/>
          </a:p>
        </p:txBody>
      </p:sp>
      <p:sp>
        <p:nvSpPr>
          <p:cNvPr id="3" name="Subtitle 2"/>
          <p:cNvSpPr>
            <a:spLocks noGrp="1"/>
          </p:cNvSpPr>
          <p:nvPr>
            <p:ph type="subTitle" idx="1"/>
          </p:nvPr>
        </p:nvSpPr>
        <p:spPr>
          <a:xfrm>
            <a:off x="914400" y="3657600"/>
            <a:ext cx="7043208" cy="461665"/>
          </a:xfrm>
        </p:spPr>
        <p:txBody>
          <a:bodyPr/>
          <a:lstStyle/>
          <a:p>
            <a:pPr algn="ctr"/>
            <a:r>
              <a:rPr lang="en-US" sz="4800" dirty="0" smtClean="0"/>
              <a:t>We hope you enjoyed our </a:t>
            </a:r>
          </a:p>
          <a:p>
            <a:pPr algn="ctr"/>
            <a:r>
              <a:rPr lang="en-US" sz="4800" dirty="0" smtClean="0"/>
              <a:t>AWESOME Session!</a:t>
            </a:r>
            <a:endParaRPr lang="en-US" sz="4800" dirty="0"/>
          </a:p>
        </p:txBody>
      </p:sp>
      <p:sp>
        <p:nvSpPr>
          <p:cNvPr id="4" name="Text Placeholder 3"/>
          <p:cNvSpPr>
            <a:spLocks noGrp="1"/>
          </p:cNvSpPr>
          <p:nvPr>
            <p:ph type="body" sz="quarter" idx="10"/>
          </p:nvPr>
        </p:nvSpPr>
        <p:spPr>
          <a:xfrm>
            <a:off x="609600" y="1874149"/>
            <a:ext cx="8991599" cy="1384994"/>
          </a:xfrm>
        </p:spPr>
        <p:txBody>
          <a:bodyPr/>
          <a:lstStyle/>
          <a:p>
            <a:r>
              <a:rPr lang="en-US" sz="4400" dirty="0" smtClean="0"/>
              <a:t>                           </a:t>
            </a:r>
            <a:r>
              <a:rPr lang="en-US" sz="4000" b="0" i="0" dirty="0" smtClean="0">
                <a:latin typeface="Batang" panose="02030600000101010101" pitchFamily="18" charset="-127"/>
                <a:ea typeface="Batang" panose="02030600000101010101" pitchFamily="18" charset="-127"/>
                <a:hlinkClick r:id="rId2"/>
              </a:rPr>
              <a:t>http</a:t>
            </a:r>
            <a:r>
              <a:rPr lang="en-US" sz="4000" b="0" i="0" dirty="0">
                <a:latin typeface="Batang" panose="02030600000101010101" pitchFamily="18" charset="-127"/>
                <a:ea typeface="Batang" panose="02030600000101010101" pitchFamily="18" charset="-127"/>
                <a:hlinkClick r:id="rId2"/>
              </a:rPr>
              <a:t>://</a:t>
            </a:r>
            <a:r>
              <a:rPr lang="en-US" sz="4000" b="0" i="0" dirty="0" smtClean="0">
                <a:latin typeface="Batang" panose="02030600000101010101" pitchFamily="18" charset="-127"/>
                <a:ea typeface="Batang" panose="02030600000101010101" pitchFamily="18" charset="-127"/>
                <a:hlinkClick r:id="rId2"/>
              </a:rPr>
              <a:t>schoolwires.henry.k12.ga.us/Page/63713</a:t>
            </a:r>
            <a:endParaRPr lang="en-US" sz="4000" b="0" i="0" dirty="0">
              <a:latin typeface="Batang" panose="02030600000101010101" pitchFamily="18" charset="-127"/>
              <a:ea typeface="Batang" panose="02030600000101010101" pitchFamily="18" charset="-127"/>
            </a:endParaRPr>
          </a:p>
          <a:p>
            <a:endParaRPr lang="en-US" sz="4400" dirty="0"/>
          </a:p>
        </p:txBody>
      </p:sp>
      <p:pic>
        <p:nvPicPr>
          <p:cNvPr id="1026" name="Picture 2" descr="Image result for kid presid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7254" y="5029200"/>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621267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905000"/>
            <a:ext cx="9067799" cy="2133600"/>
          </a:xfrm>
        </p:spPr>
        <p:txBody>
          <a:bodyPr/>
          <a:lstStyle/>
          <a:p>
            <a:pPr algn="ctr"/>
            <a:r>
              <a:rPr lang="en-US" sz="4000" dirty="0" smtClean="0"/>
              <a:t>Competencies for this session: </a:t>
            </a:r>
            <a:br>
              <a:rPr lang="en-US" sz="4000" dirty="0" smtClean="0"/>
            </a:br>
            <a:r>
              <a:rPr lang="en-US" sz="3200" dirty="0" smtClean="0"/>
              <a:t>I can  engage students using technology</a:t>
            </a:r>
            <a:r>
              <a:rPr lang="en-US" sz="4400" dirty="0" smtClean="0"/>
              <a:t>. </a:t>
            </a:r>
            <a:br>
              <a:rPr lang="en-US" sz="4400" dirty="0" smtClean="0"/>
            </a:br>
            <a:r>
              <a:rPr lang="en-US" sz="3200" dirty="0" smtClean="0"/>
              <a:t>I can use technology to work efficiently .</a:t>
            </a:r>
            <a:br>
              <a:rPr lang="en-US" sz="3200" dirty="0" smtClean="0"/>
            </a:br>
            <a:r>
              <a:rPr lang="en-US" sz="2800" dirty="0" smtClean="0"/>
              <a:t>I can integrate technology in my class even if  I have limited resources. </a:t>
            </a:r>
            <a:endParaRPr lang="en-US" sz="3200" dirty="0"/>
          </a:p>
        </p:txBody>
      </p:sp>
      <p:sp>
        <p:nvSpPr>
          <p:cNvPr id="3" name="Subtitle 2"/>
          <p:cNvSpPr>
            <a:spLocks noGrp="1"/>
          </p:cNvSpPr>
          <p:nvPr>
            <p:ph type="subTitle" idx="1"/>
          </p:nvPr>
        </p:nvSpPr>
        <p:spPr>
          <a:xfrm>
            <a:off x="692942" y="4572000"/>
            <a:ext cx="7681913" cy="1370012"/>
          </a:xfrm>
        </p:spPr>
        <p:txBody>
          <a:bodyPr>
            <a:normAutofit/>
          </a:bodyPr>
          <a:lstStyle/>
          <a:p>
            <a:pPr algn="ctr"/>
            <a:r>
              <a:rPr lang="en-US" dirty="0" smtClean="0"/>
              <a:t>So, what is a technology “un” enabled </a:t>
            </a:r>
          </a:p>
          <a:p>
            <a:pPr algn="ctr"/>
            <a:r>
              <a:rPr lang="en-US" dirty="0" smtClean="0"/>
              <a:t>teacher or classroom? </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9000" y="152400"/>
            <a:ext cx="2087326" cy="1581150"/>
          </a:xfrm>
          <a:prstGeom prst="rect">
            <a:avLst/>
          </a:prstGeom>
        </p:spPr>
      </p:pic>
    </p:spTree>
    <p:extLst>
      <p:ext uri="{BB962C8B-B14F-4D97-AF65-F5344CB8AC3E}">
        <p14:creationId xmlns:p14="http://schemas.microsoft.com/office/powerpoint/2010/main" val="250099230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lstStyle/>
          <a:p>
            <a:r>
              <a:rPr lang="en-US" sz="3600" dirty="0" smtClean="0"/>
              <a:t>You Might be a tech “un” enabled Teacher if…..</a:t>
            </a:r>
            <a:r>
              <a:rPr lang="en-US" dirty="0" smtClean="0"/>
              <a:t/>
            </a:r>
            <a:br>
              <a:rPr lang="en-US" dirty="0" smtClean="0"/>
            </a:br>
            <a:endParaRPr lang="en-US" dirty="0"/>
          </a:p>
        </p:txBody>
      </p:sp>
      <p:sp>
        <p:nvSpPr>
          <p:cNvPr id="3" name="Text Placeholder 2"/>
          <p:cNvSpPr>
            <a:spLocks noGrp="1"/>
          </p:cNvSpPr>
          <p:nvPr>
            <p:ph type="body" sz="quarter" idx="10"/>
          </p:nvPr>
        </p:nvSpPr>
        <p:spPr>
          <a:xfrm>
            <a:off x="457200" y="914400"/>
            <a:ext cx="8305800" cy="5644622"/>
          </a:xfrm>
        </p:spPr>
        <p:txBody>
          <a:bodyPr/>
          <a:lstStyle/>
          <a:p>
            <a:r>
              <a:rPr lang="en-US" sz="2800" dirty="0" smtClean="0"/>
              <a:t>You still have to buy chalk for your classroom. </a:t>
            </a:r>
          </a:p>
          <a:p>
            <a:r>
              <a:rPr lang="en-US" sz="2800" dirty="0" smtClean="0"/>
              <a:t>Your classroom T.V. can not be used because it won’t work with digital cable.</a:t>
            </a:r>
          </a:p>
          <a:p>
            <a:r>
              <a:rPr lang="en-US" sz="2800" dirty="0" smtClean="0"/>
              <a:t>Your phone flips open </a:t>
            </a:r>
          </a:p>
          <a:p>
            <a:r>
              <a:rPr lang="en-US" sz="2800" dirty="0" smtClean="0"/>
              <a:t>You still ask for directions </a:t>
            </a:r>
          </a:p>
          <a:p>
            <a:r>
              <a:rPr lang="en-US" sz="2800" dirty="0" smtClean="0"/>
              <a:t>You get on a plane and ask what the in flight movie will be </a:t>
            </a:r>
          </a:p>
          <a:p>
            <a:r>
              <a:rPr lang="en-US" sz="2800" dirty="0" smtClean="0"/>
              <a:t>You still use your house phone to call people to tell them about your day.</a:t>
            </a:r>
          </a:p>
          <a:p>
            <a:r>
              <a:rPr lang="en-US" sz="2800" dirty="0" smtClean="0"/>
              <a:t>You still buy workbooks </a:t>
            </a:r>
          </a:p>
          <a:p>
            <a:r>
              <a:rPr lang="en-US" sz="2800" dirty="0" smtClean="0"/>
              <a:t>You question why you did not get credit for technology use on your TKES evaluation when you used the overhead projector</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hlinkClick r:id="rId2"/>
              </a:rPr>
              <a:t>www.ifaketext.com</a:t>
            </a:r>
            <a:r>
              <a:rPr lang="en-US" dirty="0" smtClean="0"/>
              <a:t> </a:t>
            </a:r>
            <a:endParaRPr lang="en-US" dirty="0"/>
          </a:p>
        </p:txBody>
      </p:sp>
      <p:sp>
        <p:nvSpPr>
          <p:cNvPr id="3" name="Text Placeholder 2"/>
          <p:cNvSpPr>
            <a:spLocks noGrp="1"/>
          </p:cNvSpPr>
          <p:nvPr>
            <p:ph type="body" sz="quarter" idx="10"/>
          </p:nvPr>
        </p:nvSpPr>
        <p:spPr>
          <a:xfrm>
            <a:off x="381000" y="990600"/>
            <a:ext cx="3352800" cy="5620000"/>
          </a:xfrm>
        </p:spPr>
        <p:txBody>
          <a:bodyPr/>
          <a:lstStyle/>
          <a:p>
            <a:r>
              <a:rPr lang="en-US" sz="2000" dirty="0" smtClean="0"/>
              <a:t>Instructional Strategy: Discussion, explain  a math problem, foreign language conversation, character conversations</a:t>
            </a:r>
          </a:p>
          <a:p>
            <a:pPr marL="0" indent="0">
              <a:buNone/>
            </a:pPr>
            <a:endParaRPr lang="en-US" sz="2000" dirty="0" smtClean="0"/>
          </a:p>
          <a:p>
            <a:r>
              <a:rPr lang="en-US" sz="2000" dirty="0" smtClean="0"/>
              <a:t>Student </a:t>
            </a:r>
            <a:r>
              <a:rPr lang="en-US" sz="2000" dirty="0" smtClean="0"/>
              <a:t>Engagement: </a:t>
            </a:r>
            <a:r>
              <a:rPr lang="en-US" sz="2000" dirty="0" smtClean="0"/>
              <a:t>Introduce a lesson or warm-up</a:t>
            </a:r>
          </a:p>
          <a:p>
            <a:pPr marL="0" indent="0">
              <a:buNone/>
            </a:pPr>
            <a:endParaRPr lang="en-US" sz="2000" dirty="0" smtClean="0"/>
          </a:p>
          <a:p>
            <a:r>
              <a:rPr lang="en-US" sz="2000" dirty="0" smtClean="0"/>
              <a:t>Assessment Strategy: Ticket out the door </a:t>
            </a:r>
            <a:endParaRPr lang="en-US" sz="2000" dirty="0" smtClean="0"/>
          </a:p>
          <a:p>
            <a:pPr marL="0" indent="0">
              <a:buNone/>
            </a:pPr>
            <a:endParaRPr lang="en-US" sz="2000" dirty="0" smtClean="0"/>
          </a:p>
          <a:p>
            <a:r>
              <a:rPr lang="en-US" sz="2000" dirty="0" smtClean="0"/>
              <a:t>Tools needed: Student provided devices</a:t>
            </a:r>
            <a:r>
              <a:rPr lang="en-US" sz="2000" dirty="0"/>
              <a:t> </a:t>
            </a:r>
            <a:r>
              <a:rPr lang="en-US" sz="2000" dirty="0" smtClean="0"/>
              <a:t>or  computers or LCD projector and one computer </a:t>
            </a:r>
            <a:endParaRPr lang="en-US" sz="2000" dirty="0" smtClean="0"/>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3000" y="1126800"/>
            <a:ext cx="3657601" cy="5482552"/>
          </a:xfrm>
          <a:prstGeom prst="rect">
            <a:avLst/>
          </a:prstGeom>
        </p:spPr>
      </p:pic>
    </p:spTree>
    <p:extLst>
      <p:ext uri="{BB962C8B-B14F-4D97-AF65-F5344CB8AC3E}">
        <p14:creationId xmlns:p14="http://schemas.microsoft.com/office/powerpoint/2010/main" val="2663805520"/>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fontScale="90000"/>
          </a:bodyPr>
          <a:lstStyle/>
          <a:p>
            <a:pPr algn="ctr"/>
            <a:r>
              <a:rPr lang="en-US" dirty="0" smtClean="0"/>
              <a:t>TKES </a:t>
            </a:r>
            <a:r>
              <a:rPr lang="en-US" dirty="0"/>
              <a:t>E</a:t>
            </a:r>
            <a:r>
              <a:rPr lang="en-US" dirty="0" smtClean="0"/>
              <a:t>valuation Standards </a:t>
            </a:r>
            <a:br>
              <a:rPr lang="en-US" dirty="0" smtClean="0"/>
            </a:br>
            <a:r>
              <a:rPr lang="en-US" sz="3600" dirty="0" smtClean="0">
                <a:solidFill>
                  <a:schemeClr val="tx2"/>
                </a:solidFill>
              </a:rPr>
              <a:t>(We will provide tools that will help you score at  levels 3 or 4 if used consistently in your classroom) </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953000"/>
          </a:xfrm>
        </p:spPr>
        <p:txBody>
          <a:bodyPr>
            <a:normAutofit lnSpcReduction="10000"/>
          </a:bodyPr>
          <a:lstStyle/>
          <a:p>
            <a:pPr marL="517525" lvl="1" indent="0">
              <a:buNone/>
            </a:pPr>
            <a:endParaRPr lang="en-US" dirty="0" smtClean="0"/>
          </a:p>
          <a:p>
            <a:pPr lvl="1"/>
            <a:r>
              <a:rPr lang="en-US" b="1" dirty="0" smtClean="0"/>
              <a:t>Standard 1: Professional Knowledge</a:t>
            </a:r>
          </a:p>
          <a:p>
            <a:pPr lvl="1"/>
            <a:r>
              <a:rPr lang="en-US" b="1" dirty="0" smtClean="0"/>
              <a:t>Standard 2: Instructional Planning </a:t>
            </a:r>
          </a:p>
          <a:p>
            <a:pPr lvl="1"/>
            <a:r>
              <a:rPr lang="en-US" b="1" dirty="0" smtClean="0"/>
              <a:t>Standard 3: Instructional Strategies</a:t>
            </a:r>
          </a:p>
          <a:p>
            <a:pPr lvl="1"/>
            <a:r>
              <a:rPr lang="en-US" dirty="0" smtClean="0"/>
              <a:t>Standard 4: Differentiated Instruction </a:t>
            </a:r>
          </a:p>
          <a:p>
            <a:pPr lvl="1"/>
            <a:r>
              <a:rPr lang="en-US" b="1" dirty="0" smtClean="0"/>
              <a:t>Standard 5: Assessment Strategies</a:t>
            </a:r>
          </a:p>
          <a:p>
            <a:pPr lvl="1"/>
            <a:r>
              <a:rPr lang="en-US" dirty="0" smtClean="0"/>
              <a:t>Standard 6: Assessment Uses</a:t>
            </a:r>
          </a:p>
          <a:p>
            <a:pPr lvl="1"/>
            <a:r>
              <a:rPr lang="en-US" b="1" dirty="0" smtClean="0"/>
              <a:t>Standard 7: Positive Learning Environment </a:t>
            </a:r>
          </a:p>
          <a:p>
            <a:pPr lvl="1"/>
            <a:r>
              <a:rPr lang="en-US" dirty="0" smtClean="0"/>
              <a:t>Standard 8: Academically Challenging Learning </a:t>
            </a:r>
          </a:p>
          <a:p>
            <a:pPr lvl="1"/>
            <a:r>
              <a:rPr lang="en-US" dirty="0" smtClean="0"/>
              <a:t>Standard 9: Professionalism </a:t>
            </a:r>
          </a:p>
          <a:p>
            <a:pPr lvl="1"/>
            <a:r>
              <a:rPr lang="en-US" b="1" dirty="0" smtClean="0"/>
              <a:t>Standard 10: Communication </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www.TodaysMeet.com </a:t>
            </a:r>
            <a:endParaRPr lang="en-US" dirty="0"/>
          </a:p>
        </p:txBody>
      </p:sp>
      <p:sp>
        <p:nvSpPr>
          <p:cNvPr id="3" name="Text Placeholder 2"/>
          <p:cNvSpPr>
            <a:spLocks noGrp="1"/>
          </p:cNvSpPr>
          <p:nvPr>
            <p:ph type="body" sz="quarter" idx="10"/>
          </p:nvPr>
        </p:nvSpPr>
        <p:spPr>
          <a:xfrm>
            <a:off x="381000" y="1411552"/>
            <a:ext cx="8382000" cy="4579715"/>
          </a:xfrm>
        </p:spPr>
        <p:txBody>
          <a:bodyPr/>
          <a:lstStyle/>
          <a:p>
            <a:r>
              <a:rPr lang="en-US" dirty="0" smtClean="0"/>
              <a:t>Back Channel for today’s lesson </a:t>
            </a:r>
          </a:p>
          <a:p>
            <a:r>
              <a:rPr lang="en-US" dirty="0" smtClean="0"/>
              <a:t>Used to pose questions, share ideas make comments</a:t>
            </a:r>
          </a:p>
          <a:p>
            <a:r>
              <a:rPr lang="en-US" dirty="0" smtClean="0"/>
              <a:t>Online “parking lot” </a:t>
            </a:r>
          </a:p>
          <a:p>
            <a:r>
              <a:rPr lang="en-US" dirty="0" smtClean="0"/>
              <a:t>Digital record of learning </a:t>
            </a:r>
          </a:p>
          <a:p>
            <a:r>
              <a:rPr lang="en-US" dirty="0" smtClean="0"/>
              <a:t>Extend the learning session </a:t>
            </a:r>
            <a:endParaRPr lang="en-US" dirty="0" smtClean="0"/>
          </a:p>
          <a:p>
            <a:r>
              <a:rPr lang="en-US" dirty="0" smtClean="0"/>
              <a:t>Tools needed: LCD and projector</a:t>
            </a:r>
            <a:br>
              <a:rPr lang="en-US" dirty="0" smtClean="0"/>
            </a:br>
            <a:r>
              <a:rPr lang="en-US" dirty="0" smtClean="0"/>
              <a:t> and/or student devices</a:t>
            </a:r>
            <a:endParaRPr lang="en-US" dirty="0" smtClean="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09575" y="2604357"/>
            <a:ext cx="2590800" cy="2590800"/>
          </a:xfrm>
          <a:prstGeom prst="rect">
            <a:avLst/>
          </a:prstGeom>
        </p:spPr>
      </p:pic>
      <p:sp>
        <p:nvSpPr>
          <p:cNvPr id="6" name="Rectangle 5"/>
          <p:cNvSpPr/>
          <p:nvPr/>
        </p:nvSpPr>
        <p:spPr>
          <a:xfrm>
            <a:off x="228600" y="5453440"/>
            <a:ext cx="8686800" cy="1200329"/>
          </a:xfrm>
          <a:prstGeom prst="rect">
            <a:avLst/>
          </a:prstGeom>
        </p:spPr>
        <p:txBody>
          <a:bodyPr wrap="square">
            <a:spAutoFit/>
          </a:bodyPr>
          <a:lstStyle/>
          <a:p>
            <a:r>
              <a:rPr lang="en-US" sz="3600" b="1" dirty="0">
                <a:hlinkClick r:id="rId3"/>
              </a:rPr>
              <a:t>https://</a:t>
            </a:r>
            <a:r>
              <a:rPr lang="en-US" sz="3600" b="1" dirty="0" smtClean="0">
                <a:hlinkClick r:id="rId3"/>
              </a:rPr>
              <a:t>todaysmeet.com/AwesomeSession</a:t>
            </a:r>
            <a:endParaRPr lang="en-US" sz="3600" b="1" dirty="0" smtClean="0"/>
          </a:p>
          <a:p>
            <a:endParaRPr lang="en-US" sz="3600" b="1" dirty="0"/>
          </a:p>
        </p:txBody>
      </p:sp>
    </p:spTree>
    <p:extLst>
      <p:ext uri="{BB962C8B-B14F-4D97-AF65-F5344CB8AC3E}">
        <p14:creationId xmlns:p14="http://schemas.microsoft.com/office/powerpoint/2010/main" val="392620481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30188"/>
            <a:ext cx="8534400" cy="664797"/>
          </a:xfrm>
        </p:spPr>
        <p:txBody>
          <a:bodyPr/>
          <a:lstStyle/>
          <a:p>
            <a:r>
              <a:rPr lang="en-US" dirty="0" smtClean="0"/>
              <a:t>Plan your work, then work your plan! </a:t>
            </a:r>
            <a:endParaRPr lang="en-US" dirty="0"/>
          </a:p>
        </p:txBody>
      </p:sp>
      <p:sp>
        <p:nvSpPr>
          <p:cNvPr id="3" name="Text Placeholder 2"/>
          <p:cNvSpPr>
            <a:spLocks noGrp="1"/>
          </p:cNvSpPr>
          <p:nvPr>
            <p:ph type="body" sz="quarter" idx="10"/>
          </p:nvPr>
        </p:nvSpPr>
        <p:spPr>
          <a:xfrm>
            <a:off x="381000" y="1411552"/>
            <a:ext cx="7467600" cy="8568500"/>
          </a:xfrm>
        </p:spPr>
        <p:txBody>
          <a:bodyPr/>
          <a:lstStyle/>
          <a:p>
            <a:pPr marL="0" indent="0">
              <a:buNone/>
            </a:pPr>
            <a:r>
              <a:rPr lang="en-US" dirty="0" smtClean="0">
                <a:hlinkClick r:id="rId2"/>
              </a:rPr>
              <a:t>www.pinterest.com</a:t>
            </a:r>
            <a:endParaRPr lang="en-US" dirty="0" smtClean="0"/>
          </a:p>
          <a:p>
            <a:pPr>
              <a:buFont typeface="Wingdings" panose="05000000000000000000" pitchFamily="2" charset="2"/>
              <a:buChar char="Ø"/>
            </a:pPr>
            <a:r>
              <a:rPr lang="en-US" dirty="0" smtClean="0"/>
              <a:t>Ideas, ideas, ideas </a:t>
            </a:r>
          </a:p>
          <a:p>
            <a:pPr>
              <a:buFont typeface="Wingdings" panose="05000000000000000000" pitchFamily="2" charset="2"/>
              <a:buChar char="Ø"/>
            </a:pPr>
            <a:r>
              <a:rPr lang="en-US" dirty="0" smtClean="0"/>
              <a:t>Online file cabinet </a:t>
            </a:r>
          </a:p>
          <a:p>
            <a:pPr>
              <a:buFont typeface="Wingdings" panose="05000000000000000000" pitchFamily="2" charset="2"/>
              <a:buChar char="Ø"/>
            </a:pPr>
            <a:r>
              <a:rPr lang="en-US" dirty="0" smtClean="0"/>
              <a:t>Visual representation </a:t>
            </a:r>
          </a:p>
          <a:p>
            <a:pPr>
              <a:buFont typeface="Wingdings" panose="05000000000000000000" pitchFamily="2" charset="2"/>
              <a:buChar char="Ø"/>
            </a:pPr>
            <a:r>
              <a:rPr lang="en-US" dirty="0" smtClean="0"/>
              <a:t>Follow us! LaRita Wiggins  and Karen Lewis</a:t>
            </a:r>
          </a:p>
          <a:p>
            <a:pPr marL="0" indent="0">
              <a:buNone/>
            </a:pPr>
            <a:r>
              <a:rPr lang="en-US" dirty="0" smtClean="0">
                <a:hlinkClick r:id="rId3"/>
              </a:rPr>
              <a:t>www.Teacherspayteachers.com</a:t>
            </a:r>
            <a:r>
              <a:rPr lang="en-US" dirty="0" smtClean="0"/>
              <a:t> </a:t>
            </a:r>
          </a:p>
          <a:p>
            <a:pPr>
              <a:buFont typeface="Wingdings" panose="05000000000000000000" pitchFamily="2" charset="2"/>
              <a:buChar char="Ø"/>
            </a:pPr>
            <a:r>
              <a:rPr lang="en-US" dirty="0" smtClean="0"/>
              <a:t>Find lessons and resources for instruction </a:t>
            </a:r>
          </a:p>
          <a:p>
            <a:pPr>
              <a:buFont typeface="Wingdings" panose="05000000000000000000" pitchFamily="2" charset="2"/>
              <a:buChar char="Ø"/>
            </a:pPr>
            <a:r>
              <a:rPr lang="en-US" dirty="0" smtClean="0"/>
              <a:t>Don’t reinvent the wheel </a:t>
            </a:r>
          </a:p>
          <a:p>
            <a:pPr>
              <a:buFont typeface="Wingdings" panose="05000000000000000000" pitchFamily="2" charset="2"/>
              <a:buChar char="Ø"/>
            </a:pPr>
            <a:r>
              <a:rPr lang="en-US" dirty="0" smtClean="0"/>
              <a:t>Lots of Free materials</a:t>
            </a:r>
          </a:p>
          <a:p>
            <a:pPr>
              <a:buFont typeface="Wingdings" panose="05000000000000000000" pitchFamily="2" charset="2"/>
              <a:buChar char="Ø"/>
            </a:pPr>
            <a:endParaRPr lang="en-US" dirty="0" smtClean="0"/>
          </a:p>
          <a:p>
            <a:pPr marL="0" indent="0">
              <a:buNone/>
            </a:pPr>
            <a:endParaRPr lang="en-US" dirty="0" smtClean="0"/>
          </a:p>
          <a:p>
            <a:pPr>
              <a:buFont typeface="Wingdings" panose="05000000000000000000" pitchFamily="2" charset="2"/>
              <a:buChar char="Ø"/>
            </a:pPr>
            <a:endParaRPr lang="en-US" dirty="0" smtClean="0"/>
          </a:p>
          <a:p>
            <a:pPr marL="0" indent="0">
              <a:buNone/>
            </a:pPr>
            <a:endParaRPr lang="en-US" dirty="0" smtClean="0"/>
          </a:p>
          <a:p>
            <a:pPr>
              <a:buFont typeface="Wingdings" panose="05000000000000000000" pitchFamily="2" charset="2"/>
              <a:buChar char="Ø"/>
            </a:pPr>
            <a:endParaRPr lang="en-US" dirty="0"/>
          </a:p>
          <a:p>
            <a:pPr marL="0" indent="0">
              <a:buNone/>
            </a:pPr>
            <a:endParaRPr lang="en-US" dirty="0" smtClean="0"/>
          </a:p>
          <a:p>
            <a:endParaRPr lang="en-US" dirty="0"/>
          </a:p>
        </p:txBody>
      </p:sp>
      <p:pic>
        <p:nvPicPr>
          <p:cNvPr id="4" name="Picture 3"/>
          <p:cNvPicPr>
            <a:picLocks noChangeAspect="1"/>
          </p:cNvPicPr>
          <p:nvPr/>
        </p:nvPicPr>
        <p:blipFill>
          <a:blip r:embed="rId4"/>
          <a:stretch>
            <a:fillRect/>
          </a:stretch>
        </p:blipFill>
        <p:spPr>
          <a:xfrm rot="841501">
            <a:off x="5733285" y="1171154"/>
            <a:ext cx="3158587" cy="2130210"/>
          </a:xfrm>
          <a:prstGeom prst="rect">
            <a:avLst/>
          </a:prstGeom>
        </p:spPr>
      </p:pic>
    </p:spTree>
    <p:extLst>
      <p:ext uri="{BB962C8B-B14F-4D97-AF65-F5344CB8AC3E}">
        <p14:creationId xmlns:p14="http://schemas.microsoft.com/office/powerpoint/2010/main" val="4078030724"/>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5300" dirty="0">
                <a:hlinkClick r:id="rId2"/>
              </a:rPr>
              <a:t>https://www.plickers.com/</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Essential Question:</a:t>
            </a:r>
          </a:p>
          <a:p>
            <a:pPr algn="just"/>
            <a:r>
              <a:rPr lang="en-US" dirty="0" smtClean="0"/>
              <a:t>How do I assess my students and utilize technology?</a:t>
            </a:r>
          </a:p>
          <a:p>
            <a:pPr algn="just"/>
            <a:r>
              <a:rPr lang="en-US" dirty="0" smtClean="0"/>
              <a:t>How do get at least a level three utilizing technology on TKES?</a:t>
            </a:r>
          </a:p>
          <a:p>
            <a:pPr algn="just"/>
            <a:endParaRPr lang="en-US" dirty="0"/>
          </a:p>
          <a:p>
            <a:pPr algn="just"/>
            <a:endParaRPr lang="en-US" dirty="0"/>
          </a:p>
        </p:txBody>
      </p:sp>
      <p:pic>
        <p:nvPicPr>
          <p:cNvPr id="4098" name="Picture 2" descr="C:\Users\Taliba\AppData\Local\Microsoft\Windows\Temporary Internet Files\Content.IE5\6YGYSFW1\assessment[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3429000"/>
            <a:ext cx="3133725"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0966817"/>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6099"/>
            <a:ext cx="8382000" cy="664797"/>
          </a:xfrm>
        </p:spPr>
        <p:txBody>
          <a:bodyPr/>
          <a:lstStyle/>
          <a:p>
            <a:pPr algn="ctr"/>
            <a:r>
              <a:rPr lang="en-US" dirty="0" smtClean="0"/>
              <a:t>Assess student learning</a:t>
            </a:r>
            <a:endParaRPr lang="en-US" dirty="0"/>
          </a:p>
        </p:txBody>
      </p:sp>
      <p:sp>
        <p:nvSpPr>
          <p:cNvPr id="3" name="Content Placeholder 2"/>
          <p:cNvSpPr>
            <a:spLocks noGrp="1"/>
          </p:cNvSpPr>
          <p:nvPr>
            <p:ph idx="1"/>
          </p:nvPr>
        </p:nvSpPr>
        <p:spPr>
          <a:xfrm>
            <a:off x="381000" y="875667"/>
            <a:ext cx="8382000" cy="5909310"/>
          </a:xfrm>
        </p:spPr>
        <p:txBody>
          <a:bodyPr/>
          <a:lstStyle/>
          <a:p>
            <a:r>
              <a:rPr lang="en-US" dirty="0" smtClean="0"/>
              <a:t>Decide what you want to assess: It could be used as a ticket out the door, openings, or pre-assessments.</a:t>
            </a:r>
          </a:p>
          <a:p>
            <a:pPr marL="0" indent="0">
              <a:buNone/>
            </a:pPr>
            <a:endParaRPr lang="en-US" dirty="0" smtClean="0"/>
          </a:p>
          <a:p>
            <a:r>
              <a:rPr lang="en-US" dirty="0" smtClean="0"/>
              <a:t>Download the </a:t>
            </a:r>
            <a:r>
              <a:rPr lang="en-US" dirty="0" err="1" smtClean="0"/>
              <a:t>Plickers</a:t>
            </a:r>
            <a:r>
              <a:rPr lang="en-US" dirty="0" smtClean="0"/>
              <a:t> app from Google </a:t>
            </a:r>
            <a:r>
              <a:rPr lang="en-US" dirty="0"/>
              <a:t>P</a:t>
            </a:r>
            <a:r>
              <a:rPr lang="en-US" dirty="0" smtClean="0"/>
              <a:t>lay or </a:t>
            </a:r>
            <a:r>
              <a:rPr lang="en-US" dirty="0" err="1"/>
              <a:t>I</a:t>
            </a:r>
            <a:r>
              <a:rPr lang="en-US" dirty="0" err="1" smtClean="0"/>
              <a:t>tunes</a:t>
            </a:r>
            <a:r>
              <a:rPr lang="en-US" dirty="0" smtClean="0"/>
              <a:t>.</a:t>
            </a:r>
          </a:p>
          <a:p>
            <a:pPr marL="0" indent="0">
              <a:buNone/>
            </a:pPr>
            <a:endParaRPr lang="en-US" dirty="0" smtClean="0"/>
          </a:p>
          <a:p>
            <a:r>
              <a:rPr lang="en-US" dirty="0" smtClean="0"/>
              <a:t>You must enter your assessments on your phone/computer.</a:t>
            </a:r>
          </a:p>
          <a:p>
            <a:endParaRPr lang="en-US" dirty="0" smtClean="0"/>
          </a:p>
          <a:p>
            <a:r>
              <a:rPr lang="en-US" dirty="0" smtClean="0"/>
              <a:t>Your assessment should not be more than five questions.</a:t>
            </a:r>
          </a:p>
        </p:txBody>
      </p:sp>
    </p:spTree>
    <p:extLst>
      <p:ext uri="{BB962C8B-B14F-4D97-AF65-F5344CB8AC3E}">
        <p14:creationId xmlns:p14="http://schemas.microsoft.com/office/powerpoint/2010/main" val="105640716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White Template with yellow-magenta Segoe_TP10286788">
  <a:themeElements>
    <a:clrScheme name="White - blue accents template template">
      <a:dk1>
        <a:srgbClr val="000000"/>
      </a:dk1>
      <a:lt1>
        <a:srgbClr val="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0CAB1D8-8B60-41DC-AE7A-89AB460F819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(White with yellow-magenta design)</Template>
  <TotalTime>257</TotalTime>
  <Words>1123</Words>
  <Application>Microsoft Office PowerPoint</Application>
  <PresentationFormat>On-screen Show (4:3)</PresentationFormat>
  <Paragraphs>135</Paragraphs>
  <Slides>16</Slides>
  <Notes>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Batang</vt:lpstr>
      <vt:lpstr>Arial</vt:lpstr>
      <vt:lpstr>Calibri</vt:lpstr>
      <vt:lpstr>Courier New</vt:lpstr>
      <vt:lpstr>Wingdings</vt:lpstr>
      <vt:lpstr>1_White Template with yellow-magenta Segoe_TP10286788</vt:lpstr>
      <vt:lpstr>White with Courier font for code slides</vt:lpstr>
      <vt:lpstr>Technology tools for the Tech “Un” Enabled  Teacher and Classroom</vt:lpstr>
      <vt:lpstr>Competencies for this session:  I can  engage students using technology.  I can use technology to work efficiently . I can integrate technology in my class even if  I have limited resources. </vt:lpstr>
      <vt:lpstr>You Might be a tech “un” enabled Teacher if….. </vt:lpstr>
      <vt:lpstr>www.ifaketext.com </vt:lpstr>
      <vt:lpstr>TKES Evaluation Standards  (We will provide tools that will help you score at  levels 3 or 4 if used consistently in your classroom) </vt:lpstr>
      <vt:lpstr>www.TodaysMeet.com </vt:lpstr>
      <vt:lpstr>Plan your work, then work your plan! </vt:lpstr>
      <vt:lpstr>https://www.plickers.com/ </vt:lpstr>
      <vt:lpstr>Assess student learning</vt:lpstr>
      <vt:lpstr>Preparing in advance makes everything  easier at the end of the school year.</vt:lpstr>
      <vt:lpstr>Accessing and Archiving Reports</vt:lpstr>
      <vt:lpstr>Communicate, Communicate, Communicate </vt:lpstr>
      <vt:lpstr>www.TodaysMeet.com </vt:lpstr>
      <vt:lpstr>www.edpuzzle.com Make any video your lesson!</vt:lpstr>
      <vt:lpstr>Competencies for this session:  I can  engage students using technology.  I can use technology to work efficiently . I can integrate technology in my class even if  I have limited resources. </vt:lpstr>
      <vt:lpstr> This presentation can be accessed on Mrs. Wiggins’ school web page @ Austin Road Middle </vt:lpstr>
    </vt:vector>
  </TitlesOfParts>
  <Company>Henry County Schools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Technology tools for the Tech “Un” Enabled  Teacher and Classroom</dc:title>
  <dc:creator>Wiggins, LaRita</dc:creator>
  <cp:keywords/>
  <cp:lastModifiedBy>Wiggins, LaRita</cp:lastModifiedBy>
  <cp:revision>27</cp:revision>
  <dcterms:created xsi:type="dcterms:W3CDTF">2015-07-21T22:10:58Z</dcterms:created>
  <dcterms:modified xsi:type="dcterms:W3CDTF">2015-07-22T14:24:19Z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TC102867889990</vt:lpwstr>
  </property>
</Properties>
</file>